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46F69-E3B3-4C7A-83B7-D6A8445470A7}" type="datetimeFigureOut">
              <a:rPr lang="fr-FR" smtClean="0"/>
              <a:pPr/>
              <a:t>17/01/2012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2B5E1-1A2F-4324-8D5D-772D7F3165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17.png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3168352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Correction </a:t>
            </a:r>
            <a:br>
              <a:rPr lang="fr-FR" dirty="0" smtClean="0"/>
            </a:br>
            <a:r>
              <a:rPr lang="fr-FR" dirty="0" smtClean="0"/>
              <a:t>Epreuve 2011-Sujet N°33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Physique: Etude d’une moissonneuse batteuse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584" y="260648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/>
              <a:t>		PHYSIQUE </a:t>
            </a:r>
            <a:r>
              <a:rPr lang="fr-FR" sz="1400" b="1" dirty="0" smtClean="0"/>
              <a:t>(10 points)</a:t>
            </a:r>
          </a:p>
          <a:p>
            <a:r>
              <a:rPr lang="fr-FR" sz="1400" b="1" dirty="0" smtClean="0"/>
              <a:t>		Étude </a:t>
            </a:r>
            <a:r>
              <a:rPr lang="fr-FR" sz="1400" b="1" dirty="0" smtClean="0"/>
              <a:t>d’une moissonneuse </a:t>
            </a:r>
            <a:r>
              <a:rPr lang="fr-FR" sz="1400" b="1" dirty="0" smtClean="0"/>
              <a:t>batteuse</a:t>
            </a:r>
          </a:p>
          <a:p>
            <a:endParaRPr lang="fr-FR" sz="1400" b="1" dirty="0" smtClean="0"/>
          </a:p>
          <a:p>
            <a:r>
              <a:rPr lang="fr-FR" sz="1400" dirty="0" smtClean="0"/>
              <a:t>La moissonneuse-batteuse est une machine agricole utilisée pour la récolte des plantes à graines,</a:t>
            </a:r>
          </a:p>
          <a:p>
            <a:r>
              <a:rPr lang="fr-FR" sz="1400" dirty="0" smtClean="0"/>
              <a:t>principalement les céréales. Le </a:t>
            </a:r>
            <a:r>
              <a:rPr lang="fr-FR" sz="1400" b="1" i="1" dirty="0" smtClean="0"/>
              <a:t>document 1 présente un schéma de moissonneuse - batteuse.</a:t>
            </a:r>
          </a:p>
          <a:p>
            <a:r>
              <a:rPr lang="fr-FR" sz="1400" dirty="0" smtClean="0"/>
              <a:t>Les rabatteurs de la moissonneuse dirigent les tiges de blé vers la table de coupe. À ce niveau, les tiges</a:t>
            </a:r>
          </a:p>
          <a:p>
            <a:r>
              <a:rPr lang="fr-FR" sz="1400" dirty="0" smtClean="0"/>
              <a:t>sont sectionnées. Le convoyeur achemine alors les tiges coupées vers le groupe batteur-séparateur. Ce</a:t>
            </a:r>
          </a:p>
          <a:p>
            <a:r>
              <a:rPr lang="fr-FR" sz="1400" dirty="0" smtClean="0"/>
              <a:t>dernier sépare le grain de la paille.</a:t>
            </a:r>
          </a:p>
          <a:p>
            <a:r>
              <a:rPr lang="fr-FR" sz="1400" dirty="0" smtClean="0"/>
              <a:t>Les questions 1, 2, 3 et 4 sont indépendantes.</a:t>
            </a:r>
          </a:p>
          <a:p>
            <a:r>
              <a:rPr lang="fr-FR" sz="1400" dirty="0" smtClean="0"/>
              <a:t>1. Dans le référentiel terrestre, on étudie le mouvement d’un point M situé à la périphérie du rabatteur.</a:t>
            </a:r>
          </a:p>
          <a:p>
            <a:r>
              <a:rPr lang="fr-FR" sz="1400" dirty="0" smtClean="0"/>
              <a:t>L’</a:t>
            </a:r>
            <a:r>
              <a:rPr lang="fr-FR" sz="1400" b="1" i="1" dirty="0" smtClean="0"/>
              <a:t>annexe A (à rendre avec la copie) présente un enregistrement du mouvement du point M. Entre deux</a:t>
            </a:r>
          </a:p>
          <a:p>
            <a:r>
              <a:rPr lang="fr-FR" sz="1400" dirty="0" smtClean="0"/>
              <a:t>positions successives, le point M parcourt un angle α = 18°.</a:t>
            </a:r>
          </a:p>
          <a:p>
            <a:r>
              <a:rPr lang="fr-FR" sz="1400" dirty="0" smtClean="0"/>
              <a:t>1.1. Indiquer, en justifiant la réponse, la nature du mouvement du point M.</a:t>
            </a:r>
          </a:p>
          <a:p>
            <a:r>
              <a:rPr lang="fr-FR" sz="1400" dirty="0" smtClean="0"/>
              <a:t>1.2. Montrer que la valeur de la vitesse angulaire ω est environ égale à 3,1 </a:t>
            </a:r>
            <a:r>
              <a:rPr lang="fr-FR" sz="1400" dirty="0" err="1" smtClean="0"/>
              <a:t>rad.s</a:t>
            </a:r>
            <a:r>
              <a:rPr lang="fr-FR" sz="1400" dirty="0" smtClean="0"/>
              <a:t>-1.</a:t>
            </a:r>
          </a:p>
          <a:p>
            <a:r>
              <a:rPr lang="fr-FR" sz="1400" dirty="0" smtClean="0"/>
              <a:t>1.3. Calculer la valeur v de la vitesse linéaire du point M.</a:t>
            </a:r>
          </a:p>
          <a:p>
            <a:r>
              <a:rPr lang="fr-FR" sz="1400" dirty="0" smtClean="0"/>
              <a:t>1.4. Sur l’enregistrement de l’</a:t>
            </a:r>
            <a:r>
              <a:rPr lang="fr-FR" sz="1400" b="1" i="1" dirty="0" smtClean="0"/>
              <a:t>annexe A, représenter le vecteur vitesse au point M5.</a:t>
            </a:r>
          </a:p>
          <a:p>
            <a:r>
              <a:rPr lang="fr-FR" sz="1400" dirty="0" smtClean="0"/>
              <a:t>Échelle : 1 cm pour 0,5 </a:t>
            </a:r>
            <a:r>
              <a:rPr lang="fr-FR" sz="1400" dirty="0" err="1" smtClean="0"/>
              <a:t>m.s</a:t>
            </a:r>
            <a:r>
              <a:rPr lang="fr-FR" sz="1400" dirty="0" smtClean="0"/>
              <a:t>-1.</a:t>
            </a:r>
          </a:p>
          <a:p>
            <a:r>
              <a:rPr lang="fr-FR" sz="1400" dirty="0" smtClean="0"/>
              <a:t>1.5. Calculer la valeur a de l’accélération du point M.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0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Annexe A : enregistrement des positions du point M à l’ échelle 1/10ème</a:t>
            </a:r>
          </a:p>
          <a:p>
            <a:r>
              <a:rPr lang="fr-FR" dirty="0" smtClean="0"/>
              <a:t>(Intervalle de temps entre deux positions successives : </a:t>
            </a:r>
            <a:r>
              <a:rPr lang="fr-FR" dirty="0" err="1" smtClean="0"/>
              <a:t>Δt</a:t>
            </a:r>
            <a:r>
              <a:rPr lang="fr-FR" dirty="0" smtClean="0"/>
              <a:t> = 100 ms</a:t>
            </a:r>
            <a:r>
              <a:rPr lang="fr-FR" dirty="0" smtClean="0"/>
              <a:t>)</a:t>
            </a:r>
            <a:endParaRPr lang="fr-FR" dirty="0" smtClean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68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548680"/>
            <a:ext cx="7797800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83568" y="2564904"/>
            <a:ext cx="910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ym typeface="Symbol"/>
              </a:rPr>
              <a:t>  </a:t>
            </a:r>
            <a:r>
              <a:rPr lang="fr-FR" sz="3200" dirty="0" smtClean="0">
                <a:sym typeface="Symbol"/>
              </a:rPr>
              <a:t>=</a:t>
            </a:r>
            <a:r>
              <a:rPr lang="fr-FR" dirty="0" smtClean="0">
                <a:sym typeface="Symbol"/>
              </a:rPr>
              <a:t> </a:t>
            </a:r>
            <a:endParaRPr lang="fr-FR" dirty="0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/>
        </p:nvGraphicFramePr>
        <p:xfrm>
          <a:off x="1547664" y="2564904"/>
          <a:ext cx="395287" cy="719138"/>
        </p:xfrm>
        <a:graphic>
          <a:graphicData uri="http://schemas.openxmlformats.org/presentationml/2006/ole">
            <p:oleObj spid="_x0000_s1027" name="Équation" r:id="rId4" imgW="215640" imgH="393480" progId="Equation.3">
              <p:embed/>
            </p:oleObj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1259632" y="4005064"/>
            <a:ext cx="555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Or </a:t>
            </a:r>
            <a:r>
              <a:rPr lang="fr-FR" sz="2400" dirty="0" smtClean="0">
                <a:sym typeface="Symbol"/>
              </a:rPr>
              <a:t> = 18°  =</a:t>
            </a:r>
            <a:r>
              <a:rPr lang="fr-FR" sz="2400" dirty="0" err="1" smtClean="0">
                <a:sym typeface="Symbol"/>
              </a:rPr>
              <a:t>cst</a:t>
            </a:r>
            <a:r>
              <a:rPr lang="fr-FR" sz="2400" dirty="0" smtClean="0">
                <a:sym typeface="Symbol"/>
              </a:rPr>
              <a:t>  entre 2 points successifs.   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259632" y="4653136"/>
            <a:ext cx="2121222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F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   = </a:t>
            </a:r>
            <a:r>
              <a:rPr lang="fr-FR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cste</a:t>
            </a:r>
            <a:r>
              <a:rPr lang="fr-F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   </a:t>
            </a:r>
            <a:endParaRPr lang="fr-F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31640" y="5373216"/>
            <a:ext cx="6319551" cy="523220"/>
          </a:xfrm>
          <a:prstGeom prst="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fr-FR" sz="2800" dirty="0" smtClean="0">
                <a:sym typeface="Symbol"/>
              </a:rPr>
              <a:t> Le mouvement est </a:t>
            </a:r>
            <a:r>
              <a:rPr lang="fr-FR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Symbol"/>
              </a:rPr>
              <a:t>circulaire uniforme.</a:t>
            </a:r>
            <a:endParaRPr lang="fr-FR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1772816"/>
            <a:ext cx="1894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ym typeface="Symbol"/>
              </a:rPr>
              <a:t>Vitesse angulaire :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755576" y="2492896"/>
            <a:ext cx="1152128" cy="864096"/>
          </a:xfrm>
          <a:prstGeom prst="roundRect">
            <a:avLst/>
          </a:prstGeom>
          <a:solidFill>
            <a:srgbClr val="4F81BD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2656"/>
            <a:ext cx="85180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611560" y="1412776"/>
            <a:ext cx="9108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ym typeface="Symbol"/>
              </a:rPr>
              <a:t>  </a:t>
            </a:r>
            <a:r>
              <a:rPr lang="fr-FR" sz="3200" dirty="0" smtClean="0">
                <a:sym typeface="Symbol"/>
              </a:rPr>
              <a:t>=</a:t>
            </a:r>
            <a:r>
              <a:rPr lang="fr-FR" dirty="0" smtClean="0">
                <a:sym typeface="Symbol"/>
              </a:rPr>
              <a:t> </a:t>
            </a:r>
            <a:endParaRPr lang="fr-FR" dirty="0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475656" y="2204864"/>
          <a:ext cx="1277115" cy="1007938"/>
        </p:xfrm>
        <a:graphic>
          <a:graphicData uri="http://schemas.openxmlformats.org/presentationml/2006/ole">
            <p:oleObj spid="_x0000_s15363" name="Équation" r:id="rId4" imgW="787320" imgH="622080" progId="Equation.3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475656" y="3284984"/>
          <a:ext cx="1461120" cy="389632"/>
        </p:xfrm>
        <a:graphic>
          <a:graphicData uri="http://schemas.openxmlformats.org/presentationml/2006/ole">
            <p:oleObj spid="_x0000_s15364" name="Équation" r:id="rId5" imgW="761760" imgH="203040" progId="Equation.3">
              <p:embed/>
            </p:oleObj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1763688" y="3645024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547813" y="1341438"/>
          <a:ext cx="1090612" cy="719137"/>
        </p:xfrm>
        <a:graphic>
          <a:graphicData uri="http://schemas.openxmlformats.org/presentationml/2006/ole">
            <p:oleObj spid="_x0000_s15365" name="Équation" r:id="rId6" imgW="5968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32656"/>
            <a:ext cx="62198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611560" y="1556792"/>
            <a:ext cx="1296144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V= R </a:t>
            </a:r>
            <a:r>
              <a:rPr lang="fr-FR" sz="2800" dirty="0" smtClean="0">
                <a:sym typeface="Symbol"/>
              </a:rPr>
              <a:t>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1115616" y="2420888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R =  5 cm </a:t>
            </a:r>
            <a:r>
              <a:rPr lang="fr-FR" sz="2400" dirty="0" smtClean="0">
                <a:sym typeface="Webdings"/>
              </a:rPr>
              <a:t> 10  =  50  cm =  </a:t>
            </a:r>
            <a:endParaRPr lang="fr-FR" sz="2400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572000" y="2420888"/>
          <a:ext cx="1138237" cy="463550"/>
        </p:xfrm>
        <a:graphic>
          <a:graphicData uri="http://schemas.openxmlformats.org/presentationml/2006/ole">
            <p:oleObj spid="_x0000_s16387" name="Équation" r:id="rId4" imgW="622080" imgH="25380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043608" y="3212976"/>
          <a:ext cx="3770511" cy="545044"/>
        </p:xfrm>
        <a:graphic>
          <a:graphicData uri="http://schemas.openxmlformats.org/presentationml/2006/ole">
            <p:oleObj spid="_x0000_s16388" name="Équation" r:id="rId5" imgW="1752480" imgH="253800" progId="Equation.3">
              <p:embed/>
            </p:oleObj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3563888" y="3645024"/>
            <a:ext cx="108012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91059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95536" y="1124744"/>
            <a:ext cx="189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 cm </a:t>
            </a:r>
            <a:r>
              <a:rPr lang="fr-FR" dirty="0" smtClean="0">
                <a:sym typeface="Symbol"/>
              </a:rPr>
              <a:t> </a:t>
            </a:r>
            <a:r>
              <a:rPr lang="fr-FR" dirty="0" smtClean="0">
                <a:sym typeface="Symbol"/>
              </a:rPr>
              <a:t>   0,5  m/s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67544" y="17008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ym typeface="Symbol"/>
              </a:rPr>
              <a:t>             1,55  m/s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251520" y="1700808"/>
            <a:ext cx="8691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sym typeface="Symbol"/>
              </a:rPr>
              <a:t></a:t>
            </a:r>
            <a:r>
              <a:rPr lang="fr-FR" dirty="0" smtClean="0"/>
              <a:t>3 </a:t>
            </a:r>
            <a:r>
              <a:rPr lang="fr-FR" dirty="0" smtClean="0">
                <a:sym typeface="Symbol"/>
              </a:rPr>
              <a:t> </a:t>
            </a:r>
            <a:r>
              <a:rPr lang="fr-FR" dirty="0" smtClean="0"/>
              <a:t>cm </a:t>
            </a:r>
            <a:endParaRPr lang="fr-FR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836712"/>
            <a:ext cx="568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Connecteur droit avec flèche 9"/>
          <p:cNvCxnSpPr/>
          <p:nvPr/>
        </p:nvCxnSpPr>
        <p:spPr>
          <a:xfrm rot="5400000">
            <a:off x="3420666" y="4149080"/>
            <a:ext cx="143936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635896" y="3717032"/>
          <a:ext cx="371475" cy="509588"/>
        </p:xfrm>
        <a:graphic>
          <a:graphicData uri="http://schemas.openxmlformats.org/presentationml/2006/ole">
            <p:oleObj spid="_x0000_s17412" name="Équation" r:id="rId5" imgW="203040" imgH="279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32656"/>
            <a:ext cx="58769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39552" y="1124744"/>
          <a:ext cx="952500" cy="763587"/>
        </p:xfrm>
        <a:graphic>
          <a:graphicData uri="http://schemas.openxmlformats.org/presentationml/2006/ole">
            <p:oleObj spid="_x0000_s18435" name="Équation" r:id="rId4" imgW="520560" imgH="419040" progId="Equation.3">
              <p:embed/>
            </p:oleObj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907704" y="2492896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123728" y="1268760"/>
          <a:ext cx="1068388" cy="461962"/>
        </p:xfrm>
        <a:graphic>
          <a:graphicData uri="http://schemas.openxmlformats.org/presentationml/2006/ole">
            <p:oleObj spid="_x0000_s18436" name="Équation" r:id="rId5" imgW="583920" imgH="2538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395536" y="2132856"/>
          <a:ext cx="2811463" cy="763588"/>
        </p:xfrm>
        <a:graphic>
          <a:graphicData uri="http://schemas.openxmlformats.org/presentationml/2006/ole">
            <p:oleObj spid="_x0000_s18437" name="Équation" r:id="rId6" imgW="1536480" imgH="419040" progId="Equation.3">
              <p:embed/>
            </p:oleObj>
          </a:graphicData>
        </a:graphic>
      </p:graphicFrame>
      <p:cxnSp>
        <p:nvCxnSpPr>
          <p:cNvPr id="10" name="Connecteur droit 9"/>
          <p:cNvCxnSpPr/>
          <p:nvPr/>
        </p:nvCxnSpPr>
        <p:spPr>
          <a:xfrm>
            <a:off x="2123728" y="2780928"/>
            <a:ext cx="108012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54400" y="1052736"/>
            <a:ext cx="568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Connecteur droit avec flèche 12"/>
          <p:cNvCxnSpPr/>
          <p:nvPr/>
        </p:nvCxnSpPr>
        <p:spPr>
          <a:xfrm>
            <a:off x="4788024" y="2420888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436096" y="2852936"/>
            <a:ext cx="1080120" cy="79208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014913" y="2205038"/>
          <a:ext cx="347662" cy="509587"/>
        </p:xfrm>
        <a:graphic>
          <a:graphicData uri="http://schemas.openxmlformats.org/presentationml/2006/ole">
            <p:oleObj spid="_x0000_s18438" name="Équation" r:id="rId8" imgW="190440" imgH="279360" progId="Equation.3">
              <p:embed/>
            </p:oleObj>
          </a:graphicData>
        </a:graphic>
      </p:graphicFrame>
      <p:sp>
        <p:nvSpPr>
          <p:cNvPr id="19" name="Rectangle à coins arrondis 18"/>
          <p:cNvSpPr/>
          <p:nvPr/>
        </p:nvSpPr>
        <p:spPr>
          <a:xfrm>
            <a:off x="395536" y="1124744"/>
            <a:ext cx="1152128" cy="864096"/>
          </a:xfrm>
          <a:prstGeom prst="roundRect">
            <a:avLst/>
          </a:prstGeom>
          <a:solidFill>
            <a:srgbClr val="4F81BD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à coins arrondis 19"/>
          <p:cNvSpPr/>
          <p:nvPr/>
        </p:nvSpPr>
        <p:spPr>
          <a:xfrm>
            <a:off x="2051720" y="1124744"/>
            <a:ext cx="1152128" cy="864096"/>
          </a:xfrm>
          <a:prstGeom prst="roundRect">
            <a:avLst/>
          </a:prstGeom>
          <a:solidFill>
            <a:srgbClr val="4F81BD">
              <a:alpha val="3411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467544" y="3356992"/>
            <a:ext cx="2408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Accélération centripète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87</Words>
  <Application>Microsoft Office PowerPoint</Application>
  <PresentationFormat>Affichage à l'écran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0" baseType="lpstr">
      <vt:lpstr>Thème Office</vt:lpstr>
      <vt:lpstr>Microsoft Éditeur d'équations 3.0</vt:lpstr>
      <vt:lpstr>   Correction  Epreuve 2011-Sujet N°33  Physique: Etude d’une moissonneuse batteuse 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  Epreuve 2011-Sujet N°33  Physique: Etude d’une moissonneuse batteuse</dc:title>
  <dc:creator>Garcia</dc:creator>
  <cp:lastModifiedBy>Garcia</cp:lastModifiedBy>
  <cp:revision>13</cp:revision>
  <dcterms:created xsi:type="dcterms:W3CDTF">2012-01-17T14:47:27Z</dcterms:created>
  <dcterms:modified xsi:type="dcterms:W3CDTF">2012-01-17T16:23:23Z</dcterms:modified>
</cp:coreProperties>
</file>